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16"/>
  </p:normalViewPr>
  <p:slideViewPr>
    <p:cSldViewPr snapToGrid="0" snapToObjects="1">
      <p:cViewPr>
        <p:scale>
          <a:sx n="175" d="100"/>
          <a:sy n="175" d="100"/>
        </p:scale>
        <p:origin x="1568" y="14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13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15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4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5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9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51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2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41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0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0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CC0F2-DA42-B046-B261-A309B05013E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5DD77-DAE6-2A4F-A2B4-F24E1C889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8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" y="0"/>
            <a:ext cx="3287484" cy="5143500"/>
          </a:xfrm>
          <a:prstGeom prst="rect">
            <a:avLst/>
          </a:prstGeom>
          <a:blipFill dpi="0" rotWithShape="1">
            <a:blip r:embed="rId2"/>
            <a:srcRect/>
            <a:stretch>
              <a:fillRect r="-30000" b="-20000"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6857" y="1335315"/>
            <a:ext cx="3011714" cy="2329543"/>
          </a:xfrm>
        </p:spPr>
        <p:txBody>
          <a:bodyPr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Script</a:t>
            </a:r>
          </a:p>
          <a:p>
            <a:pPr algn="l">
              <a:spcBef>
                <a:spcPts val="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</a:p>
          <a:p>
            <a:pPr algn="l">
              <a:spcBef>
                <a:spcPts val="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Scripts</a:t>
            </a:r>
            <a:endParaRPr lang="en-US" sz="44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04341" y="1911349"/>
            <a:ext cx="4949371" cy="1320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4400" dirty="0" smtClean="0">
                <a:solidFill>
                  <a:schemeClr val="accent1"/>
                </a:solidFill>
                <a:latin typeface="Source Sans Pro Light"/>
                <a:cs typeface="Source Sans Pro Light"/>
              </a:rPr>
              <a:t>Installation of SoS</a:t>
            </a:r>
          </a:p>
          <a:p>
            <a:pPr algn="l">
              <a:spcBef>
                <a:spcPts val="0"/>
              </a:spcBef>
            </a:pPr>
            <a:r>
              <a:rPr lang="en-US" sz="1600" dirty="0" smtClean="0">
                <a:solidFill>
                  <a:schemeClr val="accent1"/>
                </a:solidFill>
                <a:latin typeface="Source Sans Pro Light"/>
                <a:cs typeface="Source Sans Pro Light"/>
              </a:rPr>
              <a:t>Mac OS X, Anaconda Python 3.6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59715" y="4695373"/>
            <a:ext cx="2975430" cy="341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000" dirty="0" smtClean="0">
                <a:solidFill>
                  <a:schemeClr val="accent1"/>
                </a:solidFill>
                <a:latin typeface="Source Sans Pro Light"/>
                <a:cs typeface="Source Sans Pro Light"/>
              </a:rPr>
              <a:t>http://</a:t>
            </a:r>
            <a:r>
              <a:rPr lang="en-US" sz="2000" dirty="0" err="1" smtClean="0">
                <a:solidFill>
                  <a:schemeClr val="accent1"/>
                </a:solidFill>
                <a:latin typeface="Source Sans Pro Light"/>
                <a:cs typeface="Source Sans Pro Light"/>
              </a:rPr>
              <a:t>vatlab.github.io</a:t>
            </a:r>
            <a:r>
              <a:rPr lang="en-US" sz="2000" dirty="0" smtClean="0">
                <a:solidFill>
                  <a:schemeClr val="accent1"/>
                </a:solidFill>
                <a:latin typeface="Source Sans Pro Light"/>
                <a:cs typeface="Source Sans Pro Light"/>
              </a:rPr>
              <a:t>/SoS</a:t>
            </a:r>
          </a:p>
        </p:txBody>
      </p:sp>
    </p:spTree>
    <p:extLst>
      <p:ext uri="{BB962C8B-B14F-4D97-AF65-F5344CB8AC3E}">
        <p14:creationId xmlns:p14="http://schemas.microsoft.com/office/powerpoint/2010/main" val="971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226896" y="486814"/>
            <a:ext cx="3335852" cy="4570442"/>
          </a:xfrm>
          <a:prstGeom prst="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740373" y="3025931"/>
            <a:ext cx="4519487" cy="2031325"/>
            <a:chOff x="3740373" y="3025931"/>
            <a:chExt cx="4519487" cy="2031325"/>
          </a:xfrm>
        </p:grpSpPr>
        <p:sp>
          <p:nvSpPr>
            <p:cNvPr id="26" name="Rounded Rectangle 25"/>
            <p:cNvSpPr/>
            <p:nvPr/>
          </p:nvSpPr>
          <p:spPr>
            <a:xfrm>
              <a:off x="5660725" y="4003396"/>
              <a:ext cx="1187402" cy="953234"/>
            </a:xfrm>
            <a:prstGeom prst="roundRect">
              <a:avLst/>
            </a:prstGeom>
            <a:solidFill>
              <a:srgbClr val="E3F5D7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ir kernel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5706" y="4045987"/>
              <a:ext cx="816944" cy="474848"/>
            </a:xfrm>
            <a:prstGeom prst="rect">
              <a:avLst/>
            </a:prstGeom>
          </p:spPr>
        </p:pic>
        <p:sp>
          <p:nvSpPr>
            <p:cNvPr id="30" name="Rounded Rectangle 29"/>
            <p:cNvSpPr/>
            <p:nvPr/>
          </p:nvSpPr>
          <p:spPr>
            <a:xfrm>
              <a:off x="6976914" y="4003396"/>
              <a:ext cx="1282946" cy="953234"/>
            </a:xfrm>
            <a:prstGeom prst="roundRect">
              <a:avLst/>
            </a:prstGeom>
            <a:solidFill>
              <a:srgbClr val="E3F5D7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IPython 2/3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786" r="100000">
                          <a14:foregroundMark x1="21786" y1="12500" x2="21786" y2="1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07044" y="4003395"/>
              <a:ext cx="790017" cy="592513"/>
            </a:xfrm>
            <a:prstGeom prst="rect">
              <a:avLst/>
            </a:prstGeom>
          </p:spPr>
        </p:pic>
        <p:cxnSp>
          <p:nvCxnSpPr>
            <p:cNvPr id="35" name="Straight Connector 34"/>
            <p:cNvCxnSpPr/>
            <p:nvPr/>
          </p:nvCxnSpPr>
          <p:spPr>
            <a:xfrm>
              <a:off x="6626780" y="3794641"/>
              <a:ext cx="536649" cy="0"/>
            </a:xfrm>
            <a:prstGeom prst="line">
              <a:avLst/>
            </a:prstGeom>
            <a:ln w="50800" cmpd="sng">
              <a:solidFill>
                <a:schemeClr val="tx1"/>
              </a:solidFill>
              <a:prstDash val="sysDot"/>
            </a:ln>
            <a:effectLst>
              <a:outerShdw blurRad="40000" dist="20000" dir="5400000" rotWithShape="0">
                <a:schemeClr val="tx1">
                  <a:alpha val="3800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7464914" y="3654397"/>
              <a:ext cx="9365" cy="251476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7572682" y="3669692"/>
              <a:ext cx="0" cy="268313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6148545" y="3639101"/>
              <a:ext cx="9365" cy="251476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256313" y="3654397"/>
              <a:ext cx="0" cy="268313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3740373" y="3025931"/>
              <a:ext cx="166331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FF"/>
                  </a:solidFill>
                  <a:latin typeface="Consolas"/>
                  <a:cs typeface="Consolas"/>
                </a:rPr>
                <a:t>sos</a:t>
              </a:r>
              <a:r>
                <a:rPr lang="en-US" dirty="0" smtClean="0">
                  <a:solidFill>
                    <a:srgbClr val="0000FF"/>
                  </a:solidFill>
                  <a:latin typeface="Consolas"/>
                  <a:cs typeface="Consolas"/>
                </a:rPr>
                <a:t>-bash</a:t>
              </a:r>
            </a:p>
            <a:p>
              <a:r>
                <a:rPr lang="en-US" dirty="0" err="1" smtClean="0">
                  <a:solidFill>
                    <a:srgbClr val="0000FF"/>
                  </a:solidFill>
                  <a:latin typeface="Consolas"/>
                  <a:cs typeface="Consolas"/>
                </a:rPr>
                <a:t>sos</a:t>
              </a:r>
              <a:r>
                <a:rPr lang="en-US" dirty="0" smtClean="0">
                  <a:solidFill>
                    <a:srgbClr val="0000FF"/>
                  </a:solidFill>
                  <a:latin typeface="Consolas"/>
                  <a:cs typeface="Consolas"/>
                </a:rPr>
                <a:t>-r</a:t>
              </a:r>
            </a:p>
            <a:p>
              <a:r>
                <a:rPr lang="en-US" dirty="0" err="1" smtClean="0">
                  <a:solidFill>
                    <a:srgbClr val="0000FF"/>
                  </a:solidFill>
                  <a:latin typeface="Consolas"/>
                  <a:cs typeface="Consolas"/>
                </a:rPr>
                <a:t>sos</a:t>
              </a:r>
              <a:r>
                <a:rPr lang="en-US" dirty="0" smtClean="0">
                  <a:solidFill>
                    <a:srgbClr val="0000FF"/>
                  </a:solidFill>
                  <a:latin typeface="Consolas"/>
                  <a:cs typeface="Consolas"/>
                </a:rPr>
                <a:t>-python</a:t>
              </a:r>
            </a:p>
            <a:p>
              <a:r>
                <a:rPr lang="en-US" dirty="0" err="1" smtClean="0">
                  <a:solidFill>
                    <a:srgbClr val="0000FF"/>
                  </a:solidFill>
                  <a:latin typeface="Consolas"/>
                  <a:cs typeface="Consolas"/>
                </a:rPr>
                <a:t>sos-julia</a:t>
              </a:r>
              <a:endParaRPr lang="en-US" dirty="0" smtClean="0">
                <a:solidFill>
                  <a:srgbClr val="0000FF"/>
                </a:solidFill>
                <a:latin typeface="Consolas"/>
                <a:cs typeface="Consolas"/>
              </a:endParaRPr>
            </a:p>
            <a:p>
              <a:r>
                <a:rPr lang="en-US" dirty="0" err="1">
                  <a:solidFill>
                    <a:srgbClr val="0000FF"/>
                  </a:solidFill>
                  <a:latin typeface="Consolas"/>
                  <a:cs typeface="Consolas"/>
                </a:rPr>
                <a:t>s</a:t>
              </a:r>
              <a:r>
                <a:rPr lang="en-US" dirty="0" err="1" smtClean="0">
                  <a:solidFill>
                    <a:srgbClr val="0000FF"/>
                  </a:solidFill>
                  <a:latin typeface="Consolas"/>
                  <a:cs typeface="Consolas"/>
                </a:rPr>
                <a:t>os-matlab</a:t>
              </a:r>
              <a:endParaRPr lang="en-US" dirty="0" smtClean="0">
                <a:solidFill>
                  <a:srgbClr val="0000FF"/>
                </a:solidFill>
                <a:latin typeface="Consolas"/>
                <a:cs typeface="Consolas"/>
              </a:endParaRPr>
            </a:p>
            <a:p>
              <a:r>
                <a:rPr lang="en-US" dirty="0" err="1">
                  <a:solidFill>
                    <a:srgbClr val="0000FF"/>
                  </a:solidFill>
                  <a:latin typeface="Consolas"/>
                  <a:cs typeface="Consolas"/>
                </a:rPr>
                <a:t>s</a:t>
              </a:r>
              <a:r>
                <a:rPr lang="en-US" dirty="0" err="1" smtClean="0">
                  <a:solidFill>
                    <a:srgbClr val="0000FF"/>
                  </a:solidFill>
                  <a:latin typeface="Consolas"/>
                  <a:cs typeface="Consolas"/>
                </a:rPr>
                <a:t>os-sas</a:t>
              </a:r>
              <a:endParaRPr lang="en-US" dirty="0" smtClean="0">
                <a:solidFill>
                  <a:srgbClr val="0000FF"/>
                </a:solidFill>
                <a:latin typeface="Consolas"/>
                <a:cs typeface="Consolas"/>
              </a:endParaRPr>
            </a:p>
            <a:p>
              <a:r>
                <a:rPr lang="is-IS" dirty="0" smtClean="0">
                  <a:solidFill>
                    <a:srgbClr val="0000FF"/>
                  </a:solidFill>
                  <a:latin typeface="Consolas"/>
                  <a:cs typeface="Consolas"/>
                </a:rPr>
                <a:t>…</a:t>
              </a:r>
              <a:endParaRPr lang="en-US" dirty="0">
                <a:solidFill>
                  <a:srgbClr val="0000FF"/>
                </a:solidFill>
                <a:latin typeface="Consolas"/>
                <a:cs typeface="Consola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6901" y="86704"/>
            <a:ext cx="2961215" cy="2080109"/>
            <a:chOff x="456901" y="86704"/>
            <a:chExt cx="2961215" cy="2080109"/>
          </a:xfrm>
        </p:grpSpPr>
        <p:sp>
          <p:nvSpPr>
            <p:cNvPr id="46" name="Rounded Rectangle 45"/>
            <p:cNvSpPr/>
            <p:nvPr/>
          </p:nvSpPr>
          <p:spPr>
            <a:xfrm>
              <a:off x="456901" y="1608067"/>
              <a:ext cx="2961215" cy="55874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SoS</a:t>
              </a:r>
              <a:r>
                <a:rPr lang="en-US" sz="1600" dirty="0" smtClean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Workflow Engine 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(Command Line Interface)</a:t>
              </a:r>
              <a:endParaRPr lang="en-US" sz="1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07462" y="86704"/>
              <a:ext cx="769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  <a:latin typeface="Consolas"/>
                  <a:cs typeface="Consolas"/>
                </a:rPr>
                <a:t>sos</a:t>
              </a:r>
              <a:endParaRPr lang="en-US" dirty="0">
                <a:solidFill>
                  <a:srgbClr val="0000FF"/>
                </a:solidFill>
                <a:latin typeface="Consolas"/>
                <a:cs typeface="Consola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33601" y="3649542"/>
            <a:ext cx="1877693" cy="1237010"/>
            <a:chOff x="1533601" y="3649542"/>
            <a:chExt cx="1877693" cy="1237010"/>
          </a:xfrm>
        </p:grpSpPr>
        <p:grpSp>
          <p:nvGrpSpPr>
            <p:cNvPr id="4" name="Group 3"/>
            <p:cNvGrpSpPr/>
            <p:nvPr/>
          </p:nvGrpSpPr>
          <p:grpSpPr>
            <a:xfrm>
              <a:off x="2417750" y="4060943"/>
              <a:ext cx="993544" cy="825609"/>
              <a:chOff x="2417750" y="4060943"/>
              <a:chExt cx="993544" cy="825609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614" b="88889" l="1818" r="92424">
                            <a14:foregroundMark x1="2121" y1="52941" x2="2121" y2="52941"/>
                            <a14:foregroundMark x1="2121" y1="52941" x2="2121" y2="52941"/>
                          </a14:backgroundRemoval>
                        </a14:imgEffect>
                      </a14:imgLayer>
                    </a14:imgProps>
                  </a:ext>
                </a:extLst>
              </a:blip>
              <a:srcRect l="22352" r="23085"/>
              <a:stretch/>
            </p:blipFill>
            <p:spPr>
              <a:xfrm>
                <a:off x="2675225" y="4060943"/>
                <a:ext cx="605008" cy="455505"/>
              </a:xfrm>
              <a:prstGeom prst="rect">
                <a:avLst/>
              </a:prstGeom>
            </p:spPr>
          </p:pic>
          <p:sp>
            <p:nvSpPr>
              <p:cNvPr id="85" name="TextBox 84"/>
              <p:cNvSpPr txBox="1"/>
              <p:nvPr/>
            </p:nvSpPr>
            <p:spPr>
              <a:xfrm>
                <a:off x="2417750" y="4517220"/>
                <a:ext cx="9935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00FF"/>
                    </a:solidFill>
                    <a:latin typeface="Consolas"/>
                    <a:cs typeface="Consolas"/>
                  </a:rPr>
                  <a:t>sos-rq</a:t>
                </a:r>
                <a:endParaRPr lang="en-US" dirty="0">
                  <a:solidFill>
                    <a:srgbClr val="0000FF"/>
                  </a:solidFill>
                  <a:latin typeface="Consolas"/>
                  <a:cs typeface="Consolas"/>
                </a:endParaRPr>
              </a:p>
            </p:txBody>
          </p:sp>
        </p:grpSp>
        <p:cxnSp>
          <p:nvCxnSpPr>
            <p:cNvPr id="90" name="Straight Connector 89"/>
            <p:cNvCxnSpPr/>
            <p:nvPr/>
          </p:nvCxnSpPr>
          <p:spPr>
            <a:xfrm>
              <a:off x="1533601" y="3760758"/>
              <a:ext cx="536649" cy="0"/>
            </a:xfrm>
            <a:prstGeom prst="line">
              <a:avLst/>
            </a:prstGeom>
            <a:ln w="50800" cmpd="sng">
              <a:solidFill>
                <a:schemeClr val="tx1"/>
              </a:solidFill>
              <a:prstDash val="sysDot"/>
            </a:ln>
            <a:effectLst>
              <a:outerShdw blurRad="40000" dist="20000" dir="5400000" rotWithShape="0">
                <a:schemeClr val="tx1">
                  <a:alpha val="3800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2444305" y="3649542"/>
              <a:ext cx="9365" cy="251476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2552072" y="3664837"/>
              <a:ext cx="0" cy="268313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56901" y="2429818"/>
            <a:ext cx="2766047" cy="2455963"/>
            <a:chOff x="456901" y="2429818"/>
            <a:chExt cx="2766047" cy="245596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7"/>
            <a:srcRect r="68204"/>
            <a:stretch/>
          </p:blipFill>
          <p:spPr>
            <a:xfrm>
              <a:off x="1792091" y="4003394"/>
              <a:ext cx="698969" cy="592514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8"/>
            <a:srcRect l="-1" r="88008"/>
            <a:stretch/>
          </p:blipFill>
          <p:spPr>
            <a:xfrm>
              <a:off x="1222108" y="4045985"/>
              <a:ext cx="672714" cy="474849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6901" y="4060472"/>
              <a:ext cx="608358" cy="460363"/>
            </a:xfrm>
            <a:prstGeom prst="rect">
              <a:avLst/>
            </a:prstGeom>
          </p:spPr>
        </p:pic>
        <p:cxnSp>
          <p:nvCxnSpPr>
            <p:cNvPr id="54" name="Straight Arrow Connector 53"/>
            <p:cNvCxnSpPr/>
            <p:nvPr/>
          </p:nvCxnSpPr>
          <p:spPr>
            <a:xfrm>
              <a:off x="1725024" y="2429818"/>
              <a:ext cx="0" cy="41858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1894822" y="2442159"/>
              <a:ext cx="0" cy="437981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542537" y="4516449"/>
              <a:ext cx="1068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FF"/>
                  </a:solidFill>
                  <a:latin typeface="Consolas"/>
                  <a:cs typeface="Consolas"/>
                </a:rPr>
                <a:t>sos-pbs</a:t>
              </a:r>
              <a:endParaRPr lang="en-US" dirty="0">
                <a:solidFill>
                  <a:srgbClr val="0000FF"/>
                </a:solidFill>
                <a:latin typeface="Consolas"/>
                <a:cs typeface="Consolas"/>
              </a:endParaRPr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623813" y="3105084"/>
              <a:ext cx="2599135" cy="378509"/>
            </a:xfrm>
            <a:prstGeom prst="roundRect">
              <a:avLst/>
            </a:prstGeom>
            <a:solidFill>
              <a:srgbClr val="E3F5D7"/>
            </a:solidFill>
            <a:ln w="19050"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SoS</a:t>
              </a:r>
              <a:r>
                <a:rPr lang="en-US" sz="1600" dirty="0" smtClean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Task Engine</a:t>
              </a:r>
              <a:endParaRPr lang="en-US" sz="1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975539" y="3634247"/>
              <a:ext cx="9365" cy="251476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1083306" y="3649542"/>
              <a:ext cx="0" cy="268313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981808" y="62767"/>
            <a:ext cx="4407549" cy="4994489"/>
            <a:chOff x="3981808" y="62767"/>
            <a:chExt cx="4407549" cy="4994489"/>
          </a:xfrm>
        </p:grpSpPr>
        <p:sp>
          <p:nvSpPr>
            <p:cNvPr id="72" name="Rectangle 71"/>
            <p:cNvSpPr/>
            <p:nvPr/>
          </p:nvSpPr>
          <p:spPr>
            <a:xfrm>
              <a:off x="5485280" y="478584"/>
              <a:ext cx="2904077" cy="4578672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645164" y="62767"/>
              <a:ext cx="2599135" cy="3533345"/>
              <a:chOff x="5645164" y="62767"/>
              <a:chExt cx="2599135" cy="3533345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10"/>
              <a:srcRect t="1" b="-32548"/>
              <a:stretch/>
            </p:blipFill>
            <p:spPr>
              <a:xfrm flipH="1">
                <a:off x="6297168" y="599413"/>
                <a:ext cx="1335836" cy="820322"/>
              </a:xfrm>
              <a:prstGeom prst="rect">
                <a:avLst/>
              </a:prstGeom>
            </p:spPr>
          </p:pic>
          <p:sp>
            <p:nvSpPr>
              <p:cNvPr id="27" name="Rounded Rectangle 26"/>
              <p:cNvSpPr/>
              <p:nvPr/>
            </p:nvSpPr>
            <p:spPr>
              <a:xfrm>
                <a:off x="6348987" y="2436045"/>
                <a:ext cx="1125291" cy="478391"/>
              </a:xfrm>
              <a:prstGeom prst="roundRect">
                <a:avLst/>
              </a:prstGeom>
              <a:solidFill>
                <a:srgbClr val="E3F5D7"/>
              </a:solidFill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Notebook Server</a:t>
                </a:r>
                <a:endParaRPr lang="en-US" sz="1600" dirty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5645164" y="3217603"/>
                <a:ext cx="2599135" cy="378509"/>
              </a:xfrm>
              <a:prstGeom prst="roundRect">
                <a:avLst/>
              </a:prstGeom>
              <a:solidFill>
                <a:srgbClr val="E3F5D7"/>
              </a:solidFill>
              <a:ln w="19050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SoS kernel</a:t>
                </a:r>
                <a:endParaRPr lang="en-US" sz="1600" dirty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>
                <a:off x="6847953" y="2914437"/>
                <a:ext cx="9365" cy="251476"/>
              </a:xfrm>
              <a:prstGeom prst="straightConnector1">
                <a:avLst/>
              </a:prstGeom>
              <a:ln cap="rnd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6950405" y="2929732"/>
                <a:ext cx="0" cy="268313"/>
              </a:xfrm>
              <a:prstGeom prst="straightConnector1">
                <a:avLst/>
              </a:prstGeom>
              <a:ln cap="rnd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6848127" y="1293996"/>
                <a:ext cx="9365" cy="251476"/>
              </a:xfrm>
              <a:prstGeom prst="straightConnector1">
                <a:avLst/>
              </a:prstGeom>
              <a:ln cap="rnd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V="1">
                <a:off x="6976914" y="1311927"/>
                <a:ext cx="0" cy="268313"/>
              </a:xfrm>
              <a:prstGeom prst="straightConnector1">
                <a:avLst/>
              </a:prstGeom>
              <a:ln cap="rnd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6840609" y="2146211"/>
                <a:ext cx="9365" cy="251476"/>
              </a:xfrm>
              <a:prstGeom prst="straightConnector1">
                <a:avLst/>
              </a:prstGeom>
              <a:ln cap="rnd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V="1">
                <a:off x="6948377" y="2161506"/>
                <a:ext cx="0" cy="268313"/>
              </a:xfrm>
              <a:prstGeom prst="straightConnector1">
                <a:avLst/>
              </a:prstGeom>
              <a:ln cap="rnd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ounded Rectangle 43"/>
              <p:cNvSpPr/>
              <p:nvPr/>
            </p:nvSpPr>
            <p:spPr>
              <a:xfrm>
                <a:off x="5725886" y="1608068"/>
                <a:ext cx="2445657" cy="538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SoS Notebook</a:t>
                </a:r>
              </a:p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(Browser User Interface)</a:t>
                </a:r>
                <a:endParaRPr lang="en-US" sz="1600" dirty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6074689" y="62767"/>
                <a:ext cx="21696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 smtClean="0">
                    <a:solidFill>
                      <a:srgbClr val="0000FF"/>
                    </a:solidFill>
                    <a:latin typeface="Consolas"/>
                    <a:cs typeface="Consolas"/>
                  </a:rPr>
                  <a:t>sos</a:t>
                </a:r>
                <a:r>
                  <a:rPr lang="en-US" sz="2000" dirty="0" smtClean="0">
                    <a:solidFill>
                      <a:srgbClr val="0000FF"/>
                    </a:solidFill>
                    <a:latin typeface="Consolas"/>
                    <a:cs typeface="Consolas"/>
                  </a:rPr>
                  <a:t>-notebook</a:t>
                </a:r>
                <a:endParaRPr lang="en-US" sz="2000" dirty="0">
                  <a:solidFill>
                    <a:srgbClr val="0000FF"/>
                  </a:solidFill>
                  <a:latin typeface="Consolas"/>
                  <a:cs typeface="Consolas"/>
                </a:endParaRPr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>
            <a:xfrm flipH="1">
              <a:off x="3981808" y="2295016"/>
              <a:ext cx="1103180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3981808" y="2146211"/>
              <a:ext cx="1103180" cy="0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3740373" y="644523"/>
            <a:ext cx="1344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  <a:latin typeface="Consolas"/>
                <a:cs typeface="Consolas"/>
              </a:rPr>
              <a:t>Python (v3.5+)</a:t>
            </a:r>
            <a:endParaRPr lang="en-US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9998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en-US" dirty="0">
              <a:solidFill>
                <a:srgbClr val="0070C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A complete SoS environment consists of</a:t>
            </a:r>
          </a:p>
          <a:p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Python 3.5+</a:t>
            </a:r>
          </a:p>
          <a:p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SoS workflow engine and SoS Notebook</a:t>
            </a:r>
          </a:p>
          <a:p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Optional task engines</a:t>
            </a:r>
          </a:p>
          <a:p>
            <a:r>
              <a:rPr lang="en-US" smtClean="0">
                <a:latin typeface="Source Sans Pro" charset="0"/>
                <a:ea typeface="Source Sans Pro" charset="0"/>
                <a:cs typeface="Source Sans Pro" charset="0"/>
              </a:rPr>
              <a:t>Optional language </a:t>
            </a:r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modules</a:t>
            </a:r>
          </a:p>
          <a:p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Other plugins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6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81</Words>
  <Application>Microsoft Macintosh PowerPoint</Application>
  <PresentationFormat>On-screen Show (16:9)</PresentationFormat>
  <Paragraphs>40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</vt:lpstr>
      <vt:lpstr>Consolas</vt:lpstr>
      <vt:lpstr>Source Sans Pro</vt:lpstr>
      <vt:lpstr>Source Sans Pro Light</vt:lpstr>
      <vt:lpstr>Arial</vt:lpstr>
      <vt:lpstr>Office Theme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dcterms:created xsi:type="dcterms:W3CDTF">2017-10-10T21:03:09Z</dcterms:created>
  <dcterms:modified xsi:type="dcterms:W3CDTF">2017-10-11T04:04:59Z</dcterms:modified>
</cp:coreProperties>
</file>